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oppins"/>
      <p:regular r:id="rId34"/>
      <p:bold r:id="rId35"/>
      <p:italic r:id="rId36"/>
      <p:boldItalic r:id="rId37"/>
    </p:embeddedFont>
    <p:embeddedFont>
      <p:font typeface="Inter"/>
      <p:regular r:id="rId38"/>
      <p:bold r:id="rId39"/>
    </p:embeddedFont>
    <p:embeddedFont>
      <p:font typeface="Montserrat Light"/>
      <p:regular r:id="rId40"/>
      <p:bold r:id="rId41"/>
      <p:italic r:id="rId42"/>
      <p:boldItalic r:id="rId43"/>
    </p:embeddedFont>
    <p:embeddedFont>
      <p:font typeface="Work Sans"/>
      <p:regular r:id="rId44"/>
      <p:bold r:id="rId45"/>
      <p:italic r:id="rId46"/>
      <p:boldItalic r:id="rId47"/>
    </p:embeddedFont>
    <p:embeddedFont>
      <p:font typeface="Poppi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WorkSans-regular.fntdata"/><Relationship Id="rId43" Type="http://schemas.openxmlformats.org/officeDocument/2006/relationships/font" Target="fonts/MontserratLight-boldItalic.fntdata"/><Relationship Id="rId46" Type="http://schemas.openxmlformats.org/officeDocument/2006/relationships/font" Target="fonts/WorkSans-italic.fntdata"/><Relationship Id="rId45"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ExtraBold-bold.fntdata"/><Relationship Id="rId47" Type="http://schemas.openxmlformats.org/officeDocument/2006/relationships/font" Target="fonts/WorkSans-boldItalic.fntdata"/><Relationship Id="rId49" Type="http://schemas.openxmlformats.org/officeDocument/2006/relationships/font" Target="fonts/Poppi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2dd506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2dd506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c2dd506c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c2dd506c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c2dd506c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c2dd506c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c2dd506c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c2dd506c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c2dd506c5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c2dd506c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c2dd506c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c2dd506c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c2dd506c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c2dd506c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c2dd506c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c2dd506c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c2dd506c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c2dd506c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c2dd506c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c2dd506c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c2dd506c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c2dd506c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2dd506c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2dd506c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c2dd506c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c2dd506c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c2dd506c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0c2dd506c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c2dd506c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c2dd506c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c2dd506c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c2dd506c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c2dd506c5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c2dd506c5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0c2dd506c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0c2dd506c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c2dd506c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c2dd506c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c2dd506c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0c2dd506c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c2dd506c5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c2dd506c5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c2dd506c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c2dd506c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c2dd506c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c2dd506c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c2dd506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c2dd506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c2dd506c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c2dd506c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c2dd506c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c2dd506c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c2dd506c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c2dd506c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c2dd506c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c2dd506c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7.png"/><Relationship Id="rId8"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git-scm.com/download/win" TargetMode="External"/><Relationship Id="rId5" Type="http://schemas.openxmlformats.org/officeDocument/2006/relationships/image" Target="../media/image6.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6" y="3009500"/>
            <a:ext cx="26184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739176"/>
            <a:ext cx="4957800" cy="1193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MANAJEMEN CODE </a:t>
            </a:r>
            <a:endParaRPr sz="4200">
              <a:solidFill>
                <a:srgbClr val="FFFFFF"/>
              </a:solidFill>
              <a:latin typeface="Poppins ExtraBold"/>
              <a:ea typeface="Poppins ExtraBold"/>
              <a:cs typeface="Poppins ExtraBold"/>
              <a:sym typeface="Poppins ExtraBold"/>
            </a:endParaRPr>
          </a:p>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DENGAN GIT</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782300"/>
            <a:ext cx="26184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44" name="Google Shape;144;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5" name="Google Shape;145;p23"/>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46" name="Google Shape;146;p23"/>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47" name="Google Shape;147;p23"/>
          <p:cNvPicPr preferRelativeResize="0"/>
          <p:nvPr/>
        </p:nvPicPr>
        <p:blipFill rotWithShape="1">
          <a:blip r:embed="rId5">
            <a:alphaModFix/>
          </a:blip>
          <a:srcRect b="0" l="537" r="0" t="0"/>
          <a:stretch/>
        </p:blipFill>
        <p:spPr>
          <a:xfrm>
            <a:off x="429613" y="1463188"/>
            <a:ext cx="4046174" cy="3126926"/>
          </a:xfrm>
          <a:prstGeom prst="rect">
            <a:avLst/>
          </a:prstGeom>
          <a:noFill/>
          <a:ln>
            <a:noFill/>
          </a:ln>
        </p:spPr>
      </p:pic>
      <p:pic>
        <p:nvPicPr>
          <p:cNvPr id="148" name="Google Shape;148;p23"/>
          <p:cNvPicPr preferRelativeResize="0"/>
          <p:nvPr/>
        </p:nvPicPr>
        <p:blipFill>
          <a:blip r:embed="rId6">
            <a:alphaModFix/>
          </a:blip>
          <a:stretch>
            <a:fillRect/>
          </a:stretch>
        </p:blipFill>
        <p:spPr>
          <a:xfrm>
            <a:off x="4807857" y="1463188"/>
            <a:ext cx="4024431" cy="3126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54" name="Google Shape;154;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5" name="Google Shape;155;p24"/>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56" name="Google Shape;156;p24"/>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57" name="Google Shape;157;p24"/>
          <p:cNvPicPr preferRelativeResize="0"/>
          <p:nvPr/>
        </p:nvPicPr>
        <p:blipFill>
          <a:blip r:embed="rId5">
            <a:alphaModFix/>
          </a:blip>
          <a:stretch>
            <a:fillRect/>
          </a:stretch>
        </p:blipFill>
        <p:spPr>
          <a:xfrm>
            <a:off x="522575" y="1510025"/>
            <a:ext cx="4011519" cy="3107349"/>
          </a:xfrm>
          <a:prstGeom prst="rect">
            <a:avLst/>
          </a:prstGeom>
          <a:noFill/>
          <a:ln>
            <a:noFill/>
          </a:ln>
        </p:spPr>
      </p:pic>
      <p:pic>
        <p:nvPicPr>
          <p:cNvPr id="158" name="Google Shape;158;p24"/>
          <p:cNvPicPr preferRelativeResize="0"/>
          <p:nvPr/>
        </p:nvPicPr>
        <p:blipFill>
          <a:blip r:embed="rId6">
            <a:alphaModFix/>
          </a:blip>
          <a:stretch>
            <a:fillRect/>
          </a:stretch>
        </p:blipFill>
        <p:spPr>
          <a:xfrm>
            <a:off x="4856750" y="1522750"/>
            <a:ext cx="4017635" cy="310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64" name="Google Shape;164;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5" name="Google Shape;165;p25"/>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66" name="Google Shape;166;p25"/>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67" name="Google Shape;167;p25"/>
          <p:cNvPicPr preferRelativeResize="0"/>
          <p:nvPr/>
        </p:nvPicPr>
        <p:blipFill rotWithShape="1">
          <a:blip r:embed="rId5">
            <a:alphaModFix/>
          </a:blip>
          <a:srcRect b="0" l="0" r="0" t="645"/>
          <a:stretch/>
        </p:blipFill>
        <p:spPr>
          <a:xfrm>
            <a:off x="484450" y="1426775"/>
            <a:ext cx="4017625" cy="3094575"/>
          </a:xfrm>
          <a:prstGeom prst="rect">
            <a:avLst/>
          </a:prstGeom>
          <a:noFill/>
          <a:ln>
            <a:noFill/>
          </a:ln>
        </p:spPr>
      </p:pic>
      <p:pic>
        <p:nvPicPr>
          <p:cNvPr id="168" name="Google Shape;168;p25"/>
          <p:cNvPicPr preferRelativeResize="0"/>
          <p:nvPr/>
        </p:nvPicPr>
        <p:blipFill>
          <a:blip r:embed="rId6">
            <a:alphaModFix/>
          </a:blip>
          <a:stretch>
            <a:fillRect/>
          </a:stretch>
        </p:blipFill>
        <p:spPr>
          <a:xfrm>
            <a:off x="4847488" y="1426763"/>
            <a:ext cx="3984811" cy="308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74" name="Google Shape;174;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5" name="Google Shape;175;p26"/>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76" name="Google Shape;176;p26"/>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77" name="Google Shape;177;p26"/>
          <p:cNvPicPr preferRelativeResize="0"/>
          <p:nvPr/>
        </p:nvPicPr>
        <p:blipFill>
          <a:blip r:embed="rId5">
            <a:alphaModFix/>
          </a:blip>
          <a:stretch>
            <a:fillRect/>
          </a:stretch>
        </p:blipFill>
        <p:spPr>
          <a:xfrm>
            <a:off x="499941" y="1575350"/>
            <a:ext cx="4025208" cy="3107349"/>
          </a:xfrm>
          <a:prstGeom prst="rect">
            <a:avLst/>
          </a:prstGeom>
          <a:noFill/>
          <a:ln>
            <a:noFill/>
          </a:ln>
        </p:spPr>
      </p:pic>
      <p:pic>
        <p:nvPicPr>
          <p:cNvPr id="178" name="Google Shape;178;p26"/>
          <p:cNvPicPr preferRelativeResize="0"/>
          <p:nvPr/>
        </p:nvPicPr>
        <p:blipFill>
          <a:blip r:embed="rId6">
            <a:alphaModFix/>
          </a:blip>
          <a:stretch>
            <a:fillRect/>
          </a:stretch>
        </p:blipFill>
        <p:spPr>
          <a:xfrm>
            <a:off x="4807100" y="1575349"/>
            <a:ext cx="4025201" cy="311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84" name="Google Shape;184;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5" name="Google Shape;185;p27"/>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86" name="Google Shape;186;p27"/>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Install</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87" name="Google Shape;187;p27"/>
          <p:cNvPicPr preferRelativeResize="0"/>
          <p:nvPr/>
        </p:nvPicPr>
        <p:blipFill>
          <a:blip r:embed="rId5">
            <a:alphaModFix/>
          </a:blip>
          <a:stretch>
            <a:fillRect/>
          </a:stretch>
        </p:blipFill>
        <p:spPr>
          <a:xfrm>
            <a:off x="518350" y="1530150"/>
            <a:ext cx="4025199" cy="3113655"/>
          </a:xfrm>
          <a:prstGeom prst="rect">
            <a:avLst/>
          </a:prstGeom>
          <a:noFill/>
          <a:ln>
            <a:noFill/>
          </a:ln>
        </p:spPr>
      </p:pic>
      <p:pic>
        <p:nvPicPr>
          <p:cNvPr id="188" name="Google Shape;188;p27"/>
          <p:cNvPicPr preferRelativeResize="0"/>
          <p:nvPr/>
        </p:nvPicPr>
        <p:blipFill>
          <a:blip r:embed="rId6">
            <a:alphaModFix/>
          </a:blip>
          <a:stretch>
            <a:fillRect/>
          </a:stretch>
        </p:blipFill>
        <p:spPr>
          <a:xfrm>
            <a:off x="4776963" y="1530150"/>
            <a:ext cx="4028573" cy="3113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94" name="Google Shape;194;p2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5" name="Google Shape;195;p28"/>
          <p:cNvSpPr txBox="1"/>
          <p:nvPr>
            <p:ph idx="1" type="body"/>
          </p:nvPr>
        </p:nvSpPr>
        <p:spPr>
          <a:xfrm>
            <a:off x="311700" y="8344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Tunggu proses instalasi</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96" name="Google Shape;196;p28"/>
          <p:cNvSpPr txBox="1"/>
          <p:nvPr>
            <p:ph idx="1" type="body"/>
          </p:nvPr>
        </p:nvSpPr>
        <p:spPr>
          <a:xfrm>
            <a:off x="4572000" y="8344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Finish</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97" name="Google Shape;197;p28"/>
          <p:cNvPicPr preferRelativeResize="0"/>
          <p:nvPr/>
        </p:nvPicPr>
        <p:blipFill>
          <a:blip r:embed="rId5">
            <a:alphaModFix/>
          </a:blip>
          <a:stretch>
            <a:fillRect/>
          </a:stretch>
        </p:blipFill>
        <p:spPr>
          <a:xfrm>
            <a:off x="441600" y="1308725"/>
            <a:ext cx="4000500" cy="3067050"/>
          </a:xfrm>
          <a:prstGeom prst="rect">
            <a:avLst/>
          </a:prstGeom>
          <a:noFill/>
          <a:ln>
            <a:noFill/>
          </a:ln>
        </p:spPr>
      </p:pic>
      <p:pic>
        <p:nvPicPr>
          <p:cNvPr id="198" name="Google Shape;198;p28"/>
          <p:cNvPicPr preferRelativeResize="0"/>
          <p:nvPr/>
        </p:nvPicPr>
        <p:blipFill>
          <a:blip r:embed="rId6">
            <a:alphaModFix/>
          </a:blip>
          <a:stretch>
            <a:fillRect/>
          </a:stretch>
        </p:blipFill>
        <p:spPr>
          <a:xfrm>
            <a:off x="4822263" y="1303950"/>
            <a:ext cx="4010025" cy="307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04" name="Google Shape;204;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05" name="Google Shape;205;p29"/>
          <p:cNvSpPr txBox="1"/>
          <p:nvPr>
            <p:ph idx="1" type="body"/>
          </p:nvPr>
        </p:nvSpPr>
        <p:spPr>
          <a:xfrm>
            <a:off x="311700" y="834450"/>
            <a:ext cx="4260300" cy="40632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1100"/>
              <a:buFont typeface="Arial"/>
              <a:buNone/>
            </a:pPr>
            <a:r>
              <a:rPr lang="en" sz="1500">
                <a:solidFill>
                  <a:schemeClr val="dk1"/>
                </a:solidFill>
                <a:latin typeface="Poppins"/>
                <a:ea typeface="Poppins"/>
                <a:cs typeface="Poppins"/>
                <a:sym typeface="Poppins"/>
              </a:rPr>
              <a:t>Linux</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206" name="Google Shape;206;p29"/>
          <p:cNvSpPr txBox="1"/>
          <p:nvPr>
            <p:ph idx="1" type="body"/>
          </p:nvPr>
        </p:nvSpPr>
        <p:spPr>
          <a:xfrm>
            <a:off x="4572000" y="8344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Finish</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207" name="Google Shape;207;p29"/>
          <p:cNvPicPr preferRelativeResize="0"/>
          <p:nvPr/>
        </p:nvPicPr>
        <p:blipFill>
          <a:blip r:embed="rId5">
            <a:alphaModFix/>
          </a:blip>
          <a:stretch>
            <a:fillRect/>
          </a:stretch>
        </p:blipFill>
        <p:spPr>
          <a:xfrm>
            <a:off x="441600" y="1308725"/>
            <a:ext cx="4000500" cy="3067050"/>
          </a:xfrm>
          <a:prstGeom prst="rect">
            <a:avLst/>
          </a:prstGeom>
          <a:noFill/>
          <a:ln>
            <a:noFill/>
          </a:ln>
        </p:spPr>
      </p:pic>
      <p:pic>
        <p:nvPicPr>
          <p:cNvPr id="208" name="Google Shape;208;p29"/>
          <p:cNvPicPr preferRelativeResize="0"/>
          <p:nvPr/>
        </p:nvPicPr>
        <p:blipFill>
          <a:blip r:embed="rId6">
            <a:alphaModFix/>
          </a:blip>
          <a:stretch>
            <a:fillRect/>
          </a:stretch>
        </p:blipFill>
        <p:spPr>
          <a:xfrm>
            <a:off x="4822263" y="1303950"/>
            <a:ext cx="4010025" cy="307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0"/>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Linux</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14" name="Google Shape;214;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15" name="Google Shape;215;p3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6" name="Google Shape;216;p30"/>
          <p:cNvSpPr txBox="1"/>
          <p:nvPr>
            <p:ph idx="1" type="body"/>
          </p:nvPr>
        </p:nvSpPr>
        <p:spPr>
          <a:xfrm>
            <a:off x="311700" y="1287550"/>
            <a:ext cx="4260300" cy="29244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Debian</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Fedora</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lnSpc>
                <a:spcPct val="115000"/>
              </a:lnSpc>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Arch</a:t>
            </a:r>
            <a:endParaRPr sz="1500">
              <a:solidFill>
                <a:srgbClr val="282828"/>
              </a:solidFill>
              <a:latin typeface="Inter"/>
              <a:ea typeface="Inter"/>
              <a:cs typeface="Inter"/>
              <a:sym typeface="Inter"/>
            </a:endParaRPr>
          </a:p>
          <a:p>
            <a:pPr indent="0" lvl="0" marL="457200" rtl="0" algn="l">
              <a:lnSpc>
                <a:spcPct val="115000"/>
              </a:lnSpc>
              <a:spcBef>
                <a:spcPts val="1000"/>
              </a:spcBef>
              <a:spcAft>
                <a:spcPts val="1000"/>
              </a:spcAft>
              <a:buNone/>
            </a:pPr>
            <a:r>
              <a:t/>
            </a:r>
            <a:endParaRPr sz="1500">
              <a:solidFill>
                <a:srgbClr val="282828"/>
              </a:solidFill>
              <a:latin typeface="Inter"/>
              <a:ea typeface="Inter"/>
              <a:cs typeface="Inter"/>
              <a:sym typeface="Inter"/>
            </a:endParaRPr>
          </a:p>
        </p:txBody>
      </p:sp>
      <p:pic>
        <p:nvPicPr>
          <p:cNvPr id="217" name="Google Shape;217;p30"/>
          <p:cNvPicPr preferRelativeResize="0"/>
          <p:nvPr/>
        </p:nvPicPr>
        <p:blipFill>
          <a:blip r:embed="rId5">
            <a:alphaModFix/>
          </a:blip>
          <a:stretch>
            <a:fillRect/>
          </a:stretch>
        </p:blipFill>
        <p:spPr>
          <a:xfrm>
            <a:off x="874050" y="4009333"/>
            <a:ext cx="2611425" cy="649625"/>
          </a:xfrm>
          <a:prstGeom prst="rect">
            <a:avLst/>
          </a:prstGeom>
          <a:noFill/>
          <a:ln>
            <a:noFill/>
          </a:ln>
        </p:spPr>
      </p:pic>
      <p:pic>
        <p:nvPicPr>
          <p:cNvPr id="218" name="Google Shape;218;p30"/>
          <p:cNvPicPr preferRelativeResize="0"/>
          <p:nvPr/>
        </p:nvPicPr>
        <p:blipFill>
          <a:blip r:embed="rId6">
            <a:alphaModFix/>
          </a:blip>
          <a:stretch>
            <a:fillRect/>
          </a:stretch>
        </p:blipFill>
        <p:spPr>
          <a:xfrm>
            <a:off x="874050" y="2902633"/>
            <a:ext cx="2611425" cy="649625"/>
          </a:xfrm>
          <a:prstGeom prst="rect">
            <a:avLst/>
          </a:prstGeom>
          <a:noFill/>
          <a:ln>
            <a:noFill/>
          </a:ln>
        </p:spPr>
      </p:pic>
      <p:pic>
        <p:nvPicPr>
          <p:cNvPr id="219" name="Google Shape;219;p30"/>
          <p:cNvPicPr preferRelativeResize="0"/>
          <p:nvPr/>
        </p:nvPicPr>
        <p:blipFill>
          <a:blip r:embed="rId7">
            <a:alphaModFix/>
          </a:blip>
          <a:stretch>
            <a:fillRect/>
          </a:stretch>
        </p:blipFill>
        <p:spPr>
          <a:xfrm>
            <a:off x="874050" y="1740808"/>
            <a:ext cx="2611425" cy="64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1"/>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Linux</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25" name="Google Shape;225;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26" name="Google Shape;226;p3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27" name="Google Shape;227;p31"/>
          <p:cNvSpPr txBox="1"/>
          <p:nvPr>
            <p:ph idx="1" type="body"/>
          </p:nvPr>
        </p:nvSpPr>
        <p:spPr>
          <a:xfrm>
            <a:off x="410100" y="1567375"/>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Homebrew</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MacPorts</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1000"/>
              </a:spcAft>
              <a:buNone/>
            </a:pPr>
            <a:r>
              <a:t/>
            </a:r>
            <a:endParaRPr i="1" sz="1500">
              <a:solidFill>
                <a:srgbClr val="282828"/>
              </a:solidFill>
              <a:latin typeface="Inter"/>
              <a:ea typeface="Inter"/>
              <a:cs typeface="Inter"/>
              <a:sym typeface="Inter"/>
            </a:endParaRPr>
          </a:p>
        </p:txBody>
      </p:sp>
      <p:pic>
        <p:nvPicPr>
          <p:cNvPr id="228" name="Google Shape;228;p31"/>
          <p:cNvPicPr preferRelativeResize="0"/>
          <p:nvPr/>
        </p:nvPicPr>
        <p:blipFill>
          <a:blip r:embed="rId5">
            <a:alphaModFix/>
          </a:blip>
          <a:stretch>
            <a:fillRect/>
          </a:stretch>
        </p:blipFill>
        <p:spPr>
          <a:xfrm>
            <a:off x="947975" y="3182458"/>
            <a:ext cx="2611425" cy="649625"/>
          </a:xfrm>
          <a:prstGeom prst="rect">
            <a:avLst/>
          </a:prstGeom>
          <a:noFill/>
          <a:ln>
            <a:noFill/>
          </a:ln>
        </p:spPr>
      </p:pic>
      <p:pic>
        <p:nvPicPr>
          <p:cNvPr id="229" name="Google Shape;229;p31"/>
          <p:cNvPicPr preferRelativeResize="0"/>
          <p:nvPr/>
        </p:nvPicPr>
        <p:blipFill>
          <a:blip r:embed="rId6">
            <a:alphaModFix/>
          </a:blip>
          <a:stretch>
            <a:fillRect/>
          </a:stretch>
        </p:blipFill>
        <p:spPr>
          <a:xfrm>
            <a:off x="947975" y="2020633"/>
            <a:ext cx="2611425" cy="64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Konfigurasi Awal</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35" name="Google Shape;235;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36" name="Google Shape;236;p3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37" name="Google Shape;237;p32"/>
          <p:cNvSpPr txBox="1"/>
          <p:nvPr>
            <p:ph idx="1" type="body"/>
          </p:nvPr>
        </p:nvSpPr>
        <p:spPr>
          <a:xfrm>
            <a:off x="410100" y="1567375"/>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rgbClr val="282828"/>
              </a:buClr>
              <a:buSzPts val="1500"/>
              <a:buFont typeface="Inter"/>
              <a:buChar char="●"/>
            </a:pPr>
            <a:r>
              <a:rPr lang="en" sz="1500">
                <a:solidFill>
                  <a:srgbClr val="282828"/>
                </a:solidFill>
                <a:latin typeface="Inter"/>
                <a:ea typeface="Inter"/>
                <a:cs typeface="Inter"/>
                <a:sym typeface="Inter"/>
              </a:rPr>
              <a:t>Homebrew</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323850" lvl="0" marL="457200" rtl="0" algn="l">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MacPorts</a:t>
            </a:r>
            <a:endParaRPr sz="1500">
              <a:solidFill>
                <a:srgbClr val="282828"/>
              </a:solidFill>
              <a:latin typeface="Inter"/>
              <a:ea typeface="Inter"/>
              <a:cs typeface="Inter"/>
              <a:sym typeface="Inter"/>
            </a:endParaRPr>
          </a:p>
          <a:p>
            <a:pPr indent="0" lvl="0" marL="457200" rtl="0" algn="l">
              <a:spcBef>
                <a:spcPts val="1000"/>
              </a:spcBef>
              <a:spcAft>
                <a:spcPts val="0"/>
              </a:spcAft>
              <a:buNone/>
            </a:pPr>
            <a:r>
              <a:t/>
            </a:r>
            <a:endParaRPr i="1" sz="1500">
              <a:solidFill>
                <a:srgbClr val="282828"/>
              </a:solidFill>
              <a:latin typeface="Inter"/>
              <a:ea typeface="Inter"/>
              <a:cs typeface="Inter"/>
              <a:sym typeface="Inter"/>
            </a:endParaRPr>
          </a:p>
          <a:p>
            <a:pPr indent="0" lvl="0" marL="457200" rtl="0" algn="l">
              <a:spcBef>
                <a:spcPts val="1000"/>
              </a:spcBef>
              <a:spcAft>
                <a:spcPts val="1000"/>
              </a:spcAft>
              <a:buNone/>
            </a:pPr>
            <a:r>
              <a:t/>
            </a:r>
            <a:endParaRPr i="1" sz="1500">
              <a:solidFill>
                <a:srgbClr val="282828"/>
              </a:solidFill>
              <a:latin typeface="Inter"/>
              <a:ea typeface="Inter"/>
              <a:cs typeface="Inter"/>
              <a:sym typeface="Inter"/>
            </a:endParaRPr>
          </a:p>
        </p:txBody>
      </p:sp>
      <p:pic>
        <p:nvPicPr>
          <p:cNvPr id="238" name="Google Shape;238;p32"/>
          <p:cNvPicPr preferRelativeResize="0"/>
          <p:nvPr/>
        </p:nvPicPr>
        <p:blipFill>
          <a:blip r:embed="rId5">
            <a:alphaModFix/>
          </a:blip>
          <a:stretch>
            <a:fillRect/>
          </a:stretch>
        </p:blipFill>
        <p:spPr>
          <a:xfrm>
            <a:off x="947975" y="3182458"/>
            <a:ext cx="2611425" cy="649625"/>
          </a:xfrm>
          <a:prstGeom prst="rect">
            <a:avLst/>
          </a:prstGeom>
          <a:noFill/>
          <a:ln>
            <a:noFill/>
          </a:ln>
        </p:spPr>
      </p:pic>
      <p:pic>
        <p:nvPicPr>
          <p:cNvPr id="239" name="Google Shape;239;p32"/>
          <p:cNvPicPr preferRelativeResize="0"/>
          <p:nvPr/>
        </p:nvPicPr>
        <p:blipFill>
          <a:blip r:embed="rId6">
            <a:alphaModFix/>
          </a:blip>
          <a:stretch>
            <a:fillRect/>
          </a:stretch>
        </p:blipFill>
        <p:spPr>
          <a:xfrm>
            <a:off x="947975" y="2020633"/>
            <a:ext cx="2611425" cy="64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Pembahasan</a:t>
            </a:r>
            <a:endParaRPr i="1" sz="3135">
              <a:solidFill>
                <a:srgbClr val="016FBA"/>
              </a:solidFill>
              <a:latin typeface="Poppins ExtraBold"/>
              <a:ea typeface="Poppins ExtraBold"/>
              <a:cs typeface="Poppins ExtraBold"/>
              <a:sym typeface="Poppins ExtraBold"/>
            </a:endParaRPr>
          </a:p>
        </p:txBody>
      </p:sp>
      <p:sp>
        <p:nvSpPr>
          <p:cNvPr id="72" name="Google Shape;72;p15"/>
          <p:cNvSpPr txBox="1"/>
          <p:nvPr/>
        </p:nvSpPr>
        <p:spPr>
          <a:xfrm>
            <a:off x="585550" y="1895775"/>
            <a:ext cx="7545600" cy="1262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Mengenal Apa Itu Git</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Cara Instalasi Git</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Perintah dalam Git</a:t>
            </a:r>
            <a:endParaRPr>
              <a:solidFill>
                <a:srgbClr val="161616"/>
              </a:solidFill>
              <a:latin typeface="Work Sans"/>
              <a:ea typeface="Work Sans"/>
              <a:cs typeface="Work Sans"/>
              <a:sym typeface="Work Sans"/>
            </a:endParaRPr>
          </a:p>
        </p:txBody>
      </p:sp>
      <p:sp>
        <p:nvSpPr>
          <p:cNvPr id="73" name="Google Shape;73;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74" name="Google Shape;74;p15"/>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3"/>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45" name="Google Shape;245;p33"/>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Perintah - perintah dalam Git</a:t>
            </a:r>
            <a:endParaRPr sz="4200">
              <a:solidFill>
                <a:srgbClr val="FFFFFF"/>
              </a:solidFill>
              <a:latin typeface="Poppins ExtraBold"/>
              <a:ea typeface="Poppins ExtraBold"/>
              <a:cs typeface="Poppins ExtraBold"/>
              <a:sym typeface="Poppins ExtraBold"/>
            </a:endParaRPr>
          </a:p>
        </p:txBody>
      </p:sp>
      <p:pic>
        <p:nvPicPr>
          <p:cNvPr id="247" name="Google Shape;247;p33"/>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4"/>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3135">
                <a:solidFill>
                  <a:srgbClr val="016FBA"/>
                </a:solidFill>
                <a:latin typeface="Poppins ExtraBold"/>
                <a:ea typeface="Poppins ExtraBold"/>
                <a:cs typeface="Poppins ExtraBold"/>
                <a:sym typeface="Poppins ExtraBold"/>
              </a:rPr>
              <a:t>Setup Repository</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Clr>
                <a:schemeClr val="dk1"/>
              </a:buClr>
              <a:buSzPts val="1100"/>
              <a:buFont typeface="Arial"/>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53" name="Google Shape;253;p3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54" name="Google Shape;254;p3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55" name="Google Shape;255;p34"/>
          <p:cNvSpPr txBox="1"/>
          <p:nvPr>
            <p:ph idx="1" type="body"/>
          </p:nvPr>
        </p:nvSpPr>
        <p:spPr>
          <a:xfrm>
            <a:off x="311700" y="1492924"/>
            <a:ext cx="8520600" cy="31761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Membuat salinan dari </a:t>
            </a:r>
            <a:r>
              <a:rPr i="1" lang="en" sz="1500">
                <a:solidFill>
                  <a:srgbClr val="282828"/>
                </a:solidFill>
                <a:latin typeface="Poppins"/>
                <a:ea typeface="Poppins"/>
                <a:cs typeface="Poppins"/>
                <a:sym typeface="Poppins"/>
              </a:rPr>
              <a:t>repository</a:t>
            </a:r>
            <a:r>
              <a:rPr lang="en" sz="1500">
                <a:solidFill>
                  <a:srgbClr val="282828"/>
                </a:solidFill>
                <a:latin typeface="Poppins"/>
                <a:ea typeface="Poppins"/>
                <a:cs typeface="Poppins"/>
                <a:sym typeface="Poppins"/>
              </a:rPr>
              <a:t> yang sudah ada</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rgbClr val="282828"/>
              </a:solidFill>
              <a:latin typeface="Poppins"/>
              <a:ea typeface="Poppins"/>
              <a:cs typeface="Poppins"/>
              <a:sym typeface="Poppins"/>
            </a:endParaRPr>
          </a:p>
          <a:p>
            <a:pPr indent="-323850" lvl="0" marL="457200" rtl="0" algn="l">
              <a:lnSpc>
                <a:spcPct val="115000"/>
              </a:lnSpc>
              <a:spcBef>
                <a:spcPts val="1000"/>
              </a:spcBef>
              <a:spcAft>
                <a:spcPts val="1000"/>
              </a:spcAft>
              <a:buClr>
                <a:srgbClr val="282828"/>
              </a:buClr>
              <a:buSzPts val="1500"/>
              <a:buFont typeface="Poppins"/>
              <a:buChar char="●"/>
            </a:pPr>
            <a:r>
              <a:rPr lang="en" sz="1500">
                <a:solidFill>
                  <a:srgbClr val="282828"/>
                </a:solidFill>
                <a:latin typeface="Poppins"/>
                <a:ea typeface="Poppins"/>
                <a:cs typeface="Poppins"/>
                <a:sym typeface="Poppins"/>
              </a:rPr>
              <a:t>Sudah memiliki folder yang sudah ada</a:t>
            </a:r>
            <a:endParaRPr sz="1500">
              <a:solidFill>
                <a:srgbClr val="282828"/>
              </a:solidFill>
              <a:latin typeface="Poppins"/>
              <a:ea typeface="Poppins"/>
              <a:cs typeface="Poppins"/>
              <a:sym typeface="Poppins"/>
            </a:endParaRPr>
          </a:p>
        </p:txBody>
      </p:sp>
      <p:pic>
        <p:nvPicPr>
          <p:cNvPr id="256" name="Google Shape;256;p34"/>
          <p:cNvPicPr preferRelativeResize="0"/>
          <p:nvPr/>
        </p:nvPicPr>
        <p:blipFill>
          <a:blip r:embed="rId5">
            <a:alphaModFix/>
          </a:blip>
          <a:stretch>
            <a:fillRect/>
          </a:stretch>
        </p:blipFill>
        <p:spPr>
          <a:xfrm>
            <a:off x="868276" y="3498133"/>
            <a:ext cx="5516001" cy="951375"/>
          </a:xfrm>
          <a:prstGeom prst="rect">
            <a:avLst/>
          </a:prstGeom>
          <a:noFill/>
          <a:ln>
            <a:noFill/>
          </a:ln>
        </p:spPr>
      </p:pic>
      <p:pic>
        <p:nvPicPr>
          <p:cNvPr id="257" name="Google Shape;257;p34"/>
          <p:cNvPicPr preferRelativeResize="0"/>
          <p:nvPr/>
        </p:nvPicPr>
        <p:blipFill>
          <a:blip r:embed="rId6">
            <a:alphaModFix/>
          </a:blip>
          <a:stretch>
            <a:fillRect/>
          </a:stretch>
        </p:blipFill>
        <p:spPr>
          <a:xfrm>
            <a:off x="878795" y="1917068"/>
            <a:ext cx="5064223" cy="819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5"/>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Workflow</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63" name="Google Shape;263;p3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64" name="Google Shape;264;p3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65" name="Google Shape;265;p35"/>
          <p:cNvSpPr txBox="1"/>
          <p:nvPr>
            <p:ph idx="1" type="body"/>
          </p:nvPr>
        </p:nvSpPr>
        <p:spPr>
          <a:xfrm>
            <a:off x="623400" y="3310199"/>
            <a:ext cx="8520600" cy="1187400"/>
          </a:xfrm>
          <a:prstGeom prst="rect">
            <a:avLst/>
          </a:prstGeom>
        </p:spPr>
        <p:txBody>
          <a:bodyPr anchorCtr="0" anchor="t" bIns="45700" lIns="91425" spcFirstLastPara="1" rIns="91425" wrap="square" tIns="45700">
            <a:noAutofit/>
          </a:bodyPr>
          <a:lstStyle/>
          <a:p>
            <a:pPr indent="-323850" lvl="0" marL="457200" rtl="0" algn="l">
              <a:lnSpc>
                <a:spcPct val="150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Usulkan perubahan (menambahkan ke Index/Stage) dengan perintah add</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Pindahkan perubahan ke HEAD setelah yakin dengan perintah commit</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Mengunggah ke remote repository dengan perintah push</a:t>
            </a:r>
            <a:endParaRPr sz="1500">
              <a:solidFill>
                <a:srgbClr val="282828"/>
              </a:solidFill>
              <a:latin typeface="Poppins"/>
              <a:ea typeface="Poppins"/>
              <a:cs typeface="Poppins"/>
              <a:sym typeface="Poppins"/>
            </a:endParaRPr>
          </a:p>
        </p:txBody>
      </p:sp>
      <p:pic>
        <p:nvPicPr>
          <p:cNvPr id="266" name="Google Shape;266;p35"/>
          <p:cNvPicPr preferRelativeResize="0"/>
          <p:nvPr/>
        </p:nvPicPr>
        <p:blipFill>
          <a:blip r:embed="rId5">
            <a:alphaModFix/>
          </a:blip>
          <a:stretch>
            <a:fillRect/>
          </a:stretch>
        </p:blipFill>
        <p:spPr>
          <a:xfrm>
            <a:off x="1742561" y="1742063"/>
            <a:ext cx="5658880" cy="1256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72" name="Google Shape;272;p3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73" name="Google Shape;273;p36"/>
          <p:cNvSpPr txBox="1"/>
          <p:nvPr>
            <p:ph idx="1" type="body"/>
          </p:nvPr>
        </p:nvSpPr>
        <p:spPr>
          <a:xfrm>
            <a:off x="775800" y="3310200"/>
            <a:ext cx="7477800" cy="1187400"/>
          </a:xfrm>
          <a:prstGeom prst="rect">
            <a:avLst/>
          </a:prstGeom>
        </p:spPr>
        <p:txBody>
          <a:bodyPr anchorCtr="0" anchor="t" bIns="45700" lIns="91425" spcFirstLastPara="1" rIns="91425" wrap="square" tIns="45700">
            <a:noAutofit/>
          </a:bodyPr>
          <a:lstStyle/>
          <a:p>
            <a:pPr indent="-323850" lvl="0" marL="457200" rtl="0" algn="l">
              <a:lnSpc>
                <a:spcPct val="150000"/>
              </a:lnSpc>
              <a:spcBef>
                <a:spcPts val="36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Ubah git add * dengan git add &lt;filename&gt;, jika ingin add perubahan dari file tertentu</a:t>
            </a:r>
            <a:endParaRPr sz="1500">
              <a:solidFill>
                <a:srgbClr val="282828"/>
              </a:solidFill>
              <a:latin typeface="Poppins"/>
              <a:ea typeface="Poppins"/>
              <a:cs typeface="Poppins"/>
              <a:sym typeface="Poppins"/>
            </a:endParaRPr>
          </a:p>
          <a:p>
            <a:pPr indent="-323850" lvl="0" marL="457200" rtl="0" algn="l">
              <a:lnSpc>
                <a:spcPct val="150000"/>
              </a:lnSpc>
              <a:spcBef>
                <a:spcPts val="0"/>
              </a:spcBef>
              <a:spcAft>
                <a:spcPts val="0"/>
              </a:spcAft>
              <a:buClr>
                <a:srgbClr val="282828"/>
              </a:buClr>
              <a:buSzPts val="1500"/>
              <a:buFont typeface="Poppins"/>
              <a:buChar char="●"/>
            </a:pPr>
            <a:r>
              <a:rPr lang="en" sz="1500">
                <a:solidFill>
                  <a:srgbClr val="282828"/>
                </a:solidFill>
                <a:latin typeface="Poppins"/>
                <a:ea typeface="Poppins"/>
                <a:cs typeface="Poppins"/>
                <a:sym typeface="Poppins"/>
              </a:rPr>
              <a:t>Ubah master ke branch apapun untuk mengupload perubahan</a:t>
            </a:r>
            <a:endParaRPr sz="1500">
              <a:solidFill>
                <a:srgbClr val="282828"/>
              </a:solidFill>
              <a:latin typeface="Poppins"/>
              <a:ea typeface="Poppins"/>
              <a:cs typeface="Poppins"/>
              <a:sym typeface="Poppins"/>
            </a:endParaRPr>
          </a:p>
        </p:txBody>
      </p:sp>
      <p:pic>
        <p:nvPicPr>
          <p:cNvPr id="274" name="Google Shape;274;p36"/>
          <p:cNvPicPr preferRelativeResize="0"/>
          <p:nvPr/>
        </p:nvPicPr>
        <p:blipFill>
          <a:blip r:embed="rId5">
            <a:alphaModFix/>
          </a:blip>
          <a:stretch>
            <a:fillRect/>
          </a:stretch>
        </p:blipFill>
        <p:spPr>
          <a:xfrm>
            <a:off x="1402057" y="893747"/>
            <a:ext cx="6139480" cy="19804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7"/>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Branch (Percabangan)</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280" name="Google Shape;280;p3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81" name="Google Shape;281;p3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82" name="Google Shape;282;p37"/>
          <p:cNvSpPr txBox="1"/>
          <p:nvPr>
            <p:ph idx="1" type="body"/>
          </p:nvPr>
        </p:nvSpPr>
        <p:spPr>
          <a:xfrm>
            <a:off x="676000" y="3552100"/>
            <a:ext cx="7930200" cy="1187400"/>
          </a:xfrm>
          <a:prstGeom prst="rect">
            <a:avLst/>
          </a:prstGeom>
        </p:spPr>
        <p:txBody>
          <a:bodyPr anchorCtr="0" anchor="t" bIns="45700" lIns="91425" spcFirstLastPara="1" rIns="91425" wrap="square" tIns="45700">
            <a:noAutofit/>
          </a:bodyPr>
          <a:lstStyle/>
          <a:p>
            <a:pPr indent="0" lvl="0" marL="0" rtl="0" algn="l">
              <a:lnSpc>
                <a:spcPct val="150000"/>
              </a:lnSpc>
              <a:spcBef>
                <a:spcPts val="360"/>
              </a:spcBef>
              <a:spcAft>
                <a:spcPts val="1000"/>
              </a:spcAft>
              <a:buNone/>
            </a:pPr>
            <a:r>
              <a:rPr lang="en" sz="1500">
                <a:solidFill>
                  <a:srgbClr val="282828"/>
                </a:solidFill>
                <a:latin typeface="Poppins"/>
                <a:ea typeface="Poppins"/>
                <a:cs typeface="Poppins"/>
                <a:sym typeface="Poppins"/>
              </a:rPr>
              <a:t>Saat membuat fitur baru, gunakan branch baru untuk memisahkan hasil pekerjaan yang sedang dikembangkan. Setelah selesai, gabungkan kembali ke branch utama (master/main) dengan perintah merge.</a:t>
            </a:r>
            <a:endParaRPr sz="1500">
              <a:solidFill>
                <a:srgbClr val="282828"/>
              </a:solidFill>
              <a:latin typeface="Poppins"/>
              <a:ea typeface="Poppins"/>
              <a:cs typeface="Poppins"/>
              <a:sym typeface="Poppins"/>
            </a:endParaRPr>
          </a:p>
        </p:txBody>
      </p:sp>
      <p:pic>
        <p:nvPicPr>
          <p:cNvPr id="283" name="Google Shape;283;p37"/>
          <p:cNvPicPr preferRelativeResize="0"/>
          <p:nvPr/>
        </p:nvPicPr>
        <p:blipFill>
          <a:blip r:embed="rId5">
            <a:alphaModFix/>
          </a:blip>
          <a:stretch>
            <a:fillRect/>
          </a:stretch>
        </p:blipFill>
        <p:spPr>
          <a:xfrm>
            <a:off x="2526238" y="1590975"/>
            <a:ext cx="4091524" cy="162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289" name="Google Shape;289;p3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90" name="Google Shape;290;p38"/>
          <p:cNvSpPr txBox="1"/>
          <p:nvPr>
            <p:ph idx="1" type="body"/>
          </p:nvPr>
        </p:nvSpPr>
        <p:spPr>
          <a:xfrm>
            <a:off x="109750" y="918425"/>
            <a:ext cx="4260300" cy="3679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Menampilkan daftar </a:t>
            </a:r>
            <a:r>
              <a:rPr i="1" lang="en" sz="1500">
                <a:solidFill>
                  <a:schemeClr val="dk1"/>
                </a:solidFill>
                <a:latin typeface="Poppins"/>
                <a:ea typeface="Poppins"/>
                <a:cs typeface="Poppins"/>
                <a:sym typeface="Poppins"/>
              </a:rPr>
              <a:t>branch</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323850" lvl="0" marL="457200" rtl="0" algn="l">
              <a:lnSpc>
                <a:spcPct val="115000"/>
              </a:lnSpc>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a:t>
            </a:r>
            <a:r>
              <a:rPr i="1" lang="en" sz="1500">
                <a:solidFill>
                  <a:schemeClr val="dk1"/>
                </a:solidFill>
                <a:latin typeface="Poppins"/>
                <a:ea typeface="Poppins"/>
                <a:cs typeface="Poppins"/>
                <a:sym typeface="Poppins"/>
              </a:rPr>
              <a:t>branch</a:t>
            </a:r>
            <a:r>
              <a:rPr lang="en" sz="1500">
                <a:solidFill>
                  <a:schemeClr val="dk1"/>
                </a:solidFill>
                <a:latin typeface="Poppins"/>
                <a:ea typeface="Poppins"/>
                <a:cs typeface="Poppins"/>
                <a:sym typeface="Poppins"/>
              </a:rPr>
              <a:t> baru</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lnSpc>
                <a:spcPct val="115000"/>
              </a:lnSpc>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Menghapus </a:t>
            </a:r>
            <a:r>
              <a:rPr i="1" lang="en" sz="1500">
                <a:solidFill>
                  <a:schemeClr val="dk1"/>
                </a:solidFill>
                <a:latin typeface="Poppins"/>
                <a:ea typeface="Poppins"/>
                <a:cs typeface="Poppins"/>
                <a:sym typeface="Poppins"/>
              </a:rPr>
              <a:t>branch</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500">
              <a:solidFill>
                <a:schemeClr val="dk1"/>
              </a:solidFill>
              <a:latin typeface="Poppins"/>
              <a:ea typeface="Poppins"/>
              <a:cs typeface="Poppins"/>
              <a:sym typeface="Poppins"/>
            </a:endParaRPr>
          </a:p>
          <a:p>
            <a:pPr indent="0" lvl="0" marL="45720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291" name="Google Shape;291;p38"/>
          <p:cNvSpPr txBox="1"/>
          <p:nvPr>
            <p:ph idx="1" type="body"/>
          </p:nvPr>
        </p:nvSpPr>
        <p:spPr>
          <a:xfrm>
            <a:off x="4370050" y="918425"/>
            <a:ext cx="4260300" cy="3679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Berpindah ke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0" rtl="0" algn="l">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dan berpindah ke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Menggabungkan </a:t>
            </a:r>
            <a:r>
              <a:rPr i="1" lang="en" sz="1500">
                <a:solidFill>
                  <a:schemeClr val="dk1"/>
                </a:solidFill>
                <a:latin typeface="Poppins"/>
                <a:ea typeface="Poppins"/>
                <a:cs typeface="Poppins"/>
                <a:sym typeface="Poppins"/>
              </a:rPr>
              <a:t>branch</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1000"/>
              </a:spcAft>
              <a:buNone/>
            </a:pPr>
            <a:r>
              <a:t/>
            </a:r>
            <a:endParaRPr i="1" sz="1500">
              <a:solidFill>
                <a:schemeClr val="dk1"/>
              </a:solidFill>
              <a:latin typeface="Poppins"/>
              <a:ea typeface="Poppins"/>
              <a:cs typeface="Poppins"/>
              <a:sym typeface="Poppins"/>
            </a:endParaRPr>
          </a:p>
        </p:txBody>
      </p:sp>
      <p:pic>
        <p:nvPicPr>
          <p:cNvPr id="292" name="Google Shape;292;p38"/>
          <p:cNvPicPr preferRelativeResize="0"/>
          <p:nvPr/>
        </p:nvPicPr>
        <p:blipFill>
          <a:blip r:embed="rId5">
            <a:alphaModFix/>
          </a:blip>
          <a:stretch>
            <a:fillRect/>
          </a:stretch>
        </p:blipFill>
        <p:spPr>
          <a:xfrm>
            <a:off x="4919100" y="2421275"/>
            <a:ext cx="4024503" cy="841950"/>
          </a:xfrm>
          <a:prstGeom prst="rect">
            <a:avLst/>
          </a:prstGeom>
          <a:noFill/>
          <a:ln>
            <a:noFill/>
          </a:ln>
        </p:spPr>
      </p:pic>
      <p:pic>
        <p:nvPicPr>
          <p:cNvPr id="293" name="Google Shape;293;p38"/>
          <p:cNvPicPr preferRelativeResize="0"/>
          <p:nvPr/>
        </p:nvPicPr>
        <p:blipFill>
          <a:blip r:embed="rId6">
            <a:alphaModFix/>
          </a:blip>
          <a:stretch>
            <a:fillRect/>
          </a:stretch>
        </p:blipFill>
        <p:spPr>
          <a:xfrm>
            <a:off x="4919100" y="1279775"/>
            <a:ext cx="3822549" cy="841950"/>
          </a:xfrm>
          <a:prstGeom prst="rect">
            <a:avLst/>
          </a:prstGeom>
          <a:noFill/>
          <a:ln>
            <a:noFill/>
          </a:ln>
        </p:spPr>
      </p:pic>
      <p:pic>
        <p:nvPicPr>
          <p:cNvPr id="294" name="Google Shape;294;p38"/>
          <p:cNvPicPr preferRelativeResize="0"/>
          <p:nvPr/>
        </p:nvPicPr>
        <p:blipFill>
          <a:blip r:embed="rId7">
            <a:alphaModFix/>
          </a:blip>
          <a:stretch>
            <a:fillRect/>
          </a:stretch>
        </p:blipFill>
        <p:spPr>
          <a:xfrm>
            <a:off x="683125" y="3562775"/>
            <a:ext cx="3822549" cy="843457"/>
          </a:xfrm>
          <a:prstGeom prst="rect">
            <a:avLst/>
          </a:prstGeom>
          <a:noFill/>
          <a:ln>
            <a:noFill/>
          </a:ln>
        </p:spPr>
      </p:pic>
      <p:pic>
        <p:nvPicPr>
          <p:cNvPr id="295" name="Google Shape;295;p38"/>
          <p:cNvPicPr preferRelativeResize="0"/>
          <p:nvPr/>
        </p:nvPicPr>
        <p:blipFill>
          <a:blip r:embed="rId8">
            <a:alphaModFix/>
          </a:blip>
          <a:stretch>
            <a:fillRect/>
          </a:stretch>
        </p:blipFill>
        <p:spPr>
          <a:xfrm>
            <a:off x="683125" y="2421275"/>
            <a:ext cx="3822551" cy="867989"/>
          </a:xfrm>
          <a:prstGeom prst="rect">
            <a:avLst/>
          </a:prstGeom>
          <a:noFill/>
          <a:ln>
            <a:noFill/>
          </a:ln>
        </p:spPr>
      </p:pic>
      <p:pic>
        <p:nvPicPr>
          <p:cNvPr id="296" name="Google Shape;296;p38"/>
          <p:cNvPicPr preferRelativeResize="0"/>
          <p:nvPr/>
        </p:nvPicPr>
        <p:blipFill>
          <a:blip r:embed="rId9">
            <a:alphaModFix/>
          </a:blip>
          <a:stretch>
            <a:fillRect/>
          </a:stretch>
        </p:blipFill>
        <p:spPr>
          <a:xfrm>
            <a:off x="683123" y="1279775"/>
            <a:ext cx="2690878" cy="841950"/>
          </a:xfrm>
          <a:prstGeom prst="rect">
            <a:avLst/>
          </a:prstGeom>
          <a:noFill/>
          <a:ln>
            <a:noFill/>
          </a:ln>
        </p:spPr>
      </p:pic>
      <p:pic>
        <p:nvPicPr>
          <p:cNvPr id="297" name="Google Shape;297;p38"/>
          <p:cNvPicPr preferRelativeResize="0"/>
          <p:nvPr/>
        </p:nvPicPr>
        <p:blipFill>
          <a:blip r:embed="rId10">
            <a:alphaModFix/>
          </a:blip>
          <a:stretch>
            <a:fillRect/>
          </a:stretch>
        </p:blipFill>
        <p:spPr>
          <a:xfrm>
            <a:off x="4919100" y="3562775"/>
            <a:ext cx="3822549" cy="8419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9"/>
          <p:cNvSpPr txBox="1"/>
          <p:nvPr/>
        </p:nvSpPr>
        <p:spPr>
          <a:xfrm>
            <a:off x="899400" y="7482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Pop Quiz! </a:t>
            </a:r>
            <a:endParaRPr sz="3135">
              <a:solidFill>
                <a:srgbClr val="016FBA"/>
              </a:solidFill>
              <a:latin typeface="Poppins ExtraBold"/>
              <a:ea typeface="Poppins ExtraBold"/>
              <a:cs typeface="Poppins ExtraBold"/>
              <a:sym typeface="Poppins ExtraBold"/>
            </a:endParaRPr>
          </a:p>
        </p:txBody>
      </p:sp>
      <p:sp>
        <p:nvSpPr>
          <p:cNvPr id="303" name="Google Shape;303;p3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304" name="Google Shape;304;p3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05" name="Google Shape;305;p39"/>
          <p:cNvSpPr txBox="1"/>
          <p:nvPr>
            <p:ph idx="1" type="body"/>
          </p:nvPr>
        </p:nvSpPr>
        <p:spPr>
          <a:xfrm>
            <a:off x="770675" y="2216250"/>
            <a:ext cx="7930200" cy="2060400"/>
          </a:xfrm>
          <a:prstGeom prst="rect">
            <a:avLst/>
          </a:prstGeom>
        </p:spPr>
        <p:txBody>
          <a:bodyPr anchorCtr="0" anchor="t" bIns="45700" lIns="91425" spcFirstLastPara="1" rIns="91425" wrap="square" tIns="45700">
            <a:noAutofit/>
          </a:bodyPr>
          <a:lstStyle/>
          <a:p>
            <a:pPr indent="0" lvl="0" marL="0" rtl="0" algn="ctr">
              <a:lnSpc>
                <a:spcPct val="150000"/>
              </a:lnSpc>
              <a:spcBef>
                <a:spcPts val="360"/>
              </a:spcBef>
              <a:spcAft>
                <a:spcPts val="0"/>
              </a:spcAft>
              <a:buClr>
                <a:schemeClr val="dk1"/>
              </a:buClr>
              <a:buSzPts val="1100"/>
              <a:buFont typeface="Arial"/>
              <a:buNone/>
            </a:pPr>
            <a:r>
              <a:rPr lang="en" sz="1500">
                <a:solidFill>
                  <a:srgbClr val="282828"/>
                </a:solidFill>
                <a:latin typeface="Poppins"/>
                <a:ea typeface="Poppins"/>
                <a:cs typeface="Poppins"/>
                <a:sym typeface="Poppins"/>
              </a:rPr>
              <a:t>Apa perbedaan membuat branch menggunakan perintah</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i="1" lang="en" sz="1500">
                <a:solidFill>
                  <a:srgbClr val="282828"/>
                </a:solidFill>
                <a:latin typeface="Poppins"/>
                <a:ea typeface="Poppins"/>
                <a:cs typeface="Poppins"/>
                <a:sym typeface="Poppins"/>
              </a:rPr>
              <a:t>git branch &lt;nama_branch&gt;</a:t>
            </a:r>
            <a:endParaRPr i="1"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lang="en" sz="1500">
                <a:solidFill>
                  <a:srgbClr val="282828"/>
                </a:solidFill>
                <a:latin typeface="Poppins"/>
                <a:ea typeface="Poppins"/>
                <a:cs typeface="Poppins"/>
                <a:sym typeface="Poppins"/>
              </a:rPr>
              <a:t>dan </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rPr i="1" lang="en" sz="1500">
                <a:solidFill>
                  <a:srgbClr val="282828"/>
                </a:solidFill>
                <a:latin typeface="Poppins"/>
                <a:ea typeface="Poppins"/>
                <a:cs typeface="Poppins"/>
                <a:sym typeface="Poppins"/>
              </a:rPr>
              <a:t>git checkout -b &lt;nama_branch&gt;?</a:t>
            </a:r>
            <a:endParaRPr i="1" sz="1500">
              <a:solidFill>
                <a:srgbClr val="282828"/>
              </a:solidFill>
              <a:latin typeface="Poppins"/>
              <a:ea typeface="Poppins"/>
              <a:cs typeface="Poppins"/>
              <a:sym typeface="Poppins"/>
            </a:endParaRPr>
          </a:p>
          <a:p>
            <a:pPr indent="0" lvl="0" marL="0" rtl="0" algn="ctr">
              <a:lnSpc>
                <a:spcPct val="150000"/>
              </a:lnSpc>
              <a:spcBef>
                <a:spcPts val="1000"/>
              </a:spcBef>
              <a:spcAft>
                <a:spcPts val="0"/>
              </a:spcAft>
              <a:buClr>
                <a:schemeClr val="dk1"/>
              </a:buClr>
              <a:buSzPts val="1100"/>
              <a:buFont typeface="Arial"/>
              <a:buNone/>
            </a:pPr>
            <a:r>
              <a:t/>
            </a:r>
            <a:endParaRPr sz="1500">
              <a:solidFill>
                <a:srgbClr val="282828"/>
              </a:solidFill>
              <a:latin typeface="Poppins"/>
              <a:ea typeface="Poppins"/>
              <a:cs typeface="Poppins"/>
              <a:sym typeface="Poppins"/>
            </a:endParaRPr>
          </a:p>
          <a:p>
            <a:pPr indent="0" lvl="0" marL="0" rtl="0" algn="ctr">
              <a:lnSpc>
                <a:spcPct val="150000"/>
              </a:lnSpc>
              <a:spcBef>
                <a:spcPts val="1000"/>
              </a:spcBef>
              <a:spcAft>
                <a:spcPts val="1000"/>
              </a:spcAft>
              <a:buNone/>
            </a:pPr>
            <a:r>
              <a:t/>
            </a:r>
            <a:endParaRPr sz="1500">
              <a:solidFill>
                <a:srgbClr val="282828"/>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0"/>
          <p:cNvSpPr txBox="1"/>
          <p:nvPr/>
        </p:nvSpPr>
        <p:spPr>
          <a:xfrm>
            <a:off x="899400" y="519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Reset dan Revert</a:t>
            </a:r>
            <a:endParaRPr sz="3135">
              <a:solidFill>
                <a:srgbClr val="016FBA"/>
              </a:solidFill>
              <a:latin typeface="Poppins ExtraBold"/>
              <a:ea typeface="Poppins ExtraBold"/>
              <a:cs typeface="Poppins ExtraBold"/>
              <a:sym typeface="Poppins ExtraBold"/>
            </a:endParaRPr>
          </a:p>
        </p:txBody>
      </p:sp>
      <p:sp>
        <p:nvSpPr>
          <p:cNvPr id="311" name="Google Shape;311;p4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312" name="Google Shape;312;p4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313" name="Google Shape;313;p40"/>
          <p:cNvSpPr txBox="1"/>
          <p:nvPr>
            <p:ph idx="1" type="body"/>
          </p:nvPr>
        </p:nvSpPr>
        <p:spPr>
          <a:xfrm>
            <a:off x="311700" y="1287550"/>
            <a:ext cx="4260300" cy="29244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360"/>
              </a:spcBef>
              <a:spcAft>
                <a:spcPts val="0"/>
              </a:spcAft>
              <a:buClr>
                <a:schemeClr val="dk1"/>
              </a:buClr>
              <a:buSzPts val="1400"/>
              <a:buFont typeface="Poppins"/>
              <a:buChar char="●"/>
            </a:pPr>
            <a:r>
              <a:rPr lang="en" sz="1400">
                <a:solidFill>
                  <a:schemeClr val="dk1"/>
                </a:solidFill>
                <a:latin typeface="Poppins"/>
                <a:ea typeface="Poppins"/>
                <a:cs typeface="Poppins"/>
                <a:sym typeface="Poppins"/>
              </a:rPr>
              <a:t>Membatalkan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dan tetap mempertahankan perubahan yang ada</a:t>
            </a:r>
            <a:endParaRPr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i="1" sz="1400">
              <a:solidFill>
                <a:schemeClr val="dk1"/>
              </a:solidFill>
              <a:latin typeface="Poppins"/>
              <a:ea typeface="Poppins"/>
              <a:cs typeface="Poppins"/>
              <a:sym typeface="Poppins"/>
            </a:endParaRPr>
          </a:p>
          <a:p>
            <a:pPr indent="-317500" lvl="0" marL="457200" rtl="0" algn="l">
              <a:lnSpc>
                <a:spcPct val="115000"/>
              </a:lnSpc>
              <a:spcBef>
                <a:spcPts val="1000"/>
              </a:spcBef>
              <a:spcAft>
                <a:spcPts val="1000"/>
              </a:spcAft>
              <a:buClr>
                <a:schemeClr val="dk1"/>
              </a:buClr>
              <a:buSzPts val="1400"/>
              <a:buFont typeface="Poppins"/>
              <a:buChar char="●"/>
            </a:pPr>
            <a:r>
              <a:rPr lang="en" sz="1400">
                <a:solidFill>
                  <a:schemeClr val="dk1"/>
                </a:solidFill>
                <a:latin typeface="Poppins"/>
                <a:ea typeface="Poppins"/>
                <a:cs typeface="Poppins"/>
                <a:sym typeface="Poppins"/>
              </a:rPr>
              <a:t>Membatalkan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dan mengembalikan kondisi file pada saat </a:t>
            </a:r>
            <a:r>
              <a:rPr i="1" lang="en" sz="1400">
                <a:solidFill>
                  <a:schemeClr val="dk1"/>
                </a:solidFill>
                <a:latin typeface="Poppins"/>
                <a:ea typeface="Poppins"/>
                <a:cs typeface="Poppins"/>
                <a:sym typeface="Poppins"/>
              </a:rPr>
              <a:t>commit</a:t>
            </a:r>
            <a:r>
              <a:rPr lang="en" sz="1400">
                <a:solidFill>
                  <a:schemeClr val="dk1"/>
                </a:solidFill>
                <a:latin typeface="Poppins"/>
                <a:ea typeface="Poppins"/>
                <a:cs typeface="Poppins"/>
                <a:sym typeface="Poppins"/>
              </a:rPr>
              <a:t> terakhir</a:t>
            </a:r>
            <a:endParaRPr sz="1400">
              <a:solidFill>
                <a:schemeClr val="dk1"/>
              </a:solidFill>
              <a:latin typeface="Poppins"/>
              <a:ea typeface="Poppins"/>
              <a:cs typeface="Poppins"/>
              <a:sym typeface="Poppins"/>
            </a:endParaRPr>
          </a:p>
        </p:txBody>
      </p:sp>
      <p:sp>
        <p:nvSpPr>
          <p:cNvPr id="314" name="Google Shape;314;p40"/>
          <p:cNvSpPr txBox="1"/>
          <p:nvPr>
            <p:ph idx="1" type="body"/>
          </p:nvPr>
        </p:nvSpPr>
        <p:spPr>
          <a:xfrm>
            <a:off x="4572000" y="1287550"/>
            <a:ext cx="4260300" cy="29244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Membatalkan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yang diinginkan</a:t>
            </a:r>
            <a:endParaRPr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342900" rtl="0" algn="l">
              <a:spcBef>
                <a:spcPts val="1000"/>
              </a:spcBef>
              <a:spcAft>
                <a:spcPts val="0"/>
              </a:spcAft>
              <a:buNone/>
            </a:pPr>
            <a:r>
              <a:t/>
            </a:r>
            <a:endParaRPr sz="1500">
              <a:solidFill>
                <a:schemeClr val="dk1"/>
              </a:solidFill>
              <a:latin typeface="Poppins"/>
              <a:ea typeface="Poppins"/>
              <a:cs typeface="Poppins"/>
              <a:sym typeface="Poppins"/>
            </a:endParaRPr>
          </a:p>
          <a:p>
            <a:pPr indent="-323850" lvl="0" marL="457200" rtl="0" algn="l">
              <a:spcBef>
                <a:spcPts val="100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Membuat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baru yang mengembalikan perubahan yang dilakukan pada </a:t>
            </a:r>
            <a:r>
              <a:rPr i="1" lang="en" sz="1500">
                <a:solidFill>
                  <a:schemeClr val="dk1"/>
                </a:solidFill>
                <a:latin typeface="Poppins"/>
                <a:ea typeface="Poppins"/>
                <a:cs typeface="Poppins"/>
                <a:sym typeface="Poppins"/>
              </a:rPr>
              <a:t>commit</a:t>
            </a:r>
            <a:r>
              <a:rPr lang="en" sz="1500">
                <a:solidFill>
                  <a:schemeClr val="dk1"/>
                </a:solidFill>
                <a:latin typeface="Poppins"/>
                <a:ea typeface="Poppins"/>
                <a:cs typeface="Poppins"/>
                <a:sym typeface="Poppins"/>
              </a:rPr>
              <a:t> terakhir</a:t>
            </a:r>
            <a:endParaRPr sz="1500">
              <a:solidFill>
                <a:schemeClr val="dk1"/>
              </a:solidFill>
              <a:latin typeface="Poppins"/>
              <a:ea typeface="Poppins"/>
              <a:cs typeface="Poppins"/>
              <a:sym typeface="Poppins"/>
            </a:endParaRPr>
          </a:p>
          <a:p>
            <a:pPr indent="0" lvl="0" marL="457200" rtl="0" algn="l">
              <a:spcBef>
                <a:spcPts val="1000"/>
              </a:spcBef>
              <a:spcAft>
                <a:spcPts val="0"/>
              </a:spcAft>
              <a:buNone/>
            </a:pPr>
            <a:r>
              <a:t/>
            </a:r>
            <a:endParaRPr i="1" sz="1500">
              <a:solidFill>
                <a:schemeClr val="dk1"/>
              </a:solidFill>
              <a:latin typeface="Poppins"/>
              <a:ea typeface="Poppins"/>
              <a:cs typeface="Poppins"/>
              <a:sym typeface="Poppins"/>
            </a:endParaRPr>
          </a:p>
          <a:p>
            <a:pPr indent="0" lvl="0" marL="457200" rtl="0" algn="l">
              <a:spcBef>
                <a:spcPts val="1000"/>
              </a:spcBef>
              <a:spcAft>
                <a:spcPts val="1000"/>
              </a:spcAft>
              <a:buNone/>
            </a:pPr>
            <a:r>
              <a:t/>
            </a:r>
            <a:endParaRPr i="1" sz="1500">
              <a:solidFill>
                <a:schemeClr val="dk1"/>
              </a:solidFill>
              <a:latin typeface="Poppins"/>
              <a:ea typeface="Poppins"/>
              <a:cs typeface="Poppins"/>
              <a:sym typeface="Poppins"/>
            </a:endParaRPr>
          </a:p>
        </p:txBody>
      </p:sp>
      <p:pic>
        <p:nvPicPr>
          <p:cNvPr id="315" name="Google Shape;315;p40"/>
          <p:cNvPicPr preferRelativeResize="0"/>
          <p:nvPr/>
        </p:nvPicPr>
        <p:blipFill>
          <a:blip r:embed="rId5">
            <a:alphaModFix/>
          </a:blip>
          <a:stretch>
            <a:fillRect/>
          </a:stretch>
        </p:blipFill>
        <p:spPr>
          <a:xfrm>
            <a:off x="5137425" y="4022662"/>
            <a:ext cx="3736951" cy="883475"/>
          </a:xfrm>
          <a:prstGeom prst="rect">
            <a:avLst/>
          </a:prstGeom>
          <a:noFill/>
          <a:ln>
            <a:noFill/>
          </a:ln>
        </p:spPr>
      </p:pic>
      <p:pic>
        <p:nvPicPr>
          <p:cNvPr id="316" name="Google Shape;316;p40"/>
          <p:cNvPicPr preferRelativeResize="0"/>
          <p:nvPr/>
        </p:nvPicPr>
        <p:blipFill>
          <a:blip r:embed="rId6">
            <a:alphaModFix/>
          </a:blip>
          <a:stretch>
            <a:fillRect/>
          </a:stretch>
        </p:blipFill>
        <p:spPr>
          <a:xfrm>
            <a:off x="5137425" y="1928988"/>
            <a:ext cx="3736951" cy="883475"/>
          </a:xfrm>
          <a:prstGeom prst="rect">
            <a:avLst/>
          </a:prstGeom>
          <a:noFill/>
          <a:ln>
            <a:noFill/>
          </a:ln>
        </p:spPr>
      </p:pic>
      <p:pic>
        <p:nvPicPr>
          <p:cNvPr id="317" name="Google Shape;317;p40"/>
          <p:cNvPicPr preferRelativeResize="0"/>
          <p:nvPr/>
        </p:nvPicPr>
        <p:blipFill>
          <a:blip r:embed="rId7">
            <a:alphaModFix/>
          </a:blip>
          <a:stretch>
            <a:fillRect/>
          </a:stretch>
        </p:blipFill>
        <p:spPr>
          <a:xfrm>
            <a:off x="878363" y="3908357"/>
            <a:ext cx="3736951" cy="883475"/>
          </a:xfrm>
          <a:prstGeom prst="rect">
            <a:avLst/>
          </a:prstGeom>
          <a:noFill/>
          <a:ln>
            <a:noFill/>
          </a:ln>
        </p:spPr>
      </p:pic>
      <p:pic>
        <p:nvPicPr>
          <p:cNvPr id="318" name="Google Shape;318;p40"/>
          <p:cNvPicPr preferRelativeResize="0"/>
          <p:nvPr/>
        </p:nvPicPr>
        <p:blipFill>
          <a:blip r:embed="rId8">
            <a:alphaModFix/>
          </a:blip>
          <a:stretch>
            <a:fillRect/>
          </a:stretch>
        </p:blipFill>
        <p:spPr>
          <a:xfrm>
            <a:off x="878363" y="1929012"/>
            <a:ext cx="3736951" cy="883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324" name="Google Shape;324;p41"/>
          <p:cNvSpPr/>
          <p:nvPr/>
        </p:nvSpPr>
        <p:spPr>
          <a:xfrm>
            <a:off x="585875" y="16594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531828" y="25522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txBox="1"/>
          <p:nvPr/>
        </p:nvSpPr>
        <p:spPr>
          <a:xfrm>
            <a:off x="471709" y="1708459"/>
            <a:ext cx="4155300" cy="1461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THANK YOU</a:t>
            </a:r>
            <a:endParaRPr sz="4200">
              <a:solidFill>
                <a:srgbClr val="FFFFFF"/>
              </a:solidFill>
              <a:latin typeface="Poppins ExtraBold"/>
              <a:ea typeface="Poppins ExtraBold"/>
              <a:cs typeface="Poppins ExtraBold"/>
              <a:sym typeface="Poppins ExtraBold"/>
            </a:endParaRPr>
          </a:p>
        </p:txBody>
      </p:sp>
      <p:sp>
        <p:nvSpPr>
          <p:cNvPr id="327" name="Google Shape;327;p41"/>
          <p:cNvSpPr txBox="1"/>
          <p:nvPr/>
        </p:nvSpPr>
        <p:spPr>
          <a:xfrm>
            <a:off x="471700" y="2325099"/>
            <a:ext cx="4155300" cy="46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www.eduwork.id</a:t>
            </a:r>
            <a:endParaRPr sz="1700">
              <a:solidFill>
                <a:srgbClr val="FFFFFF"/>
              </a:solidFill>
              <a:latin typeface="Poppins"/>
              <a:ea typeface="Poppins"/>
              <a:cs typeface="Poppins"/>
              <a:sym typeface="Poppins"/>
            </a:endParaRPr>
          </a:p>
        </p:txBody>
      </p:sp>
      <p:pic>
        <p:nvPicPr>
          <p:cNvPr id="328" name="Google Shape;328;p4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329" name="Google Shape;329;p41"/>
          <p:cNvPicPr preferRelativeResize="0"/>
          <p:nvPr/>
        </p:nvPicPr>
        <p:blipFill>
          <a:blip r:embed="rId5">
            <a:alphaModFix/>
          </a:blip>
          <a:stretch>
            <a:fillRect/>
          </a:stretch>
        </p:blipFill>
        <p:spPr>
          <a:xfrm>
            <a:off x="410098" y="313705"/>
            <a:ext cx="1042226" cy="221575"/>
          </a:xfrm>
          <a:prstGeom prst="rect">
            <a:avLst/>
          </a:prstGeom>
          <a:noFill/>
          <a:ln>
            <a:noFill/>
          </a:ln>
        </p:spPr>
      </p:pic>
      <p:sp>
        <p:nvSpPr>
          <p:cNvPr id="330" name="Google Shape;330;p41"/>
          <p:cNvSpPr txBox="1"/>
          <p:nvPr/>
        </p:nvSpPr>
        <p:spPr>
          <a:xfrm>
            <a:off x="509675" y="3363934"/>
            <a:ext cx="26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Work Sans"/>
                <a:ea typeface="Work Sans"/>
                <a:cs typeface="Work Sans"/>
                <a:sym typeface="Work Sans"/>
              </a:rPr>
              <a:t>Jln. Ringroad Utara No 34 Maguwoharjo, Yogyakarta</a:t>
            </a:r>
            <a:endParaRPr sz="1200">
              <a:solidFill>
                <a:srgbClr val="FFFFFF"/>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Mengenal Apa Itu Git</a:t>
            </a:r>
            <a:endParaRPr sz="4200">
              <a:solidFill>
                <a:srgbClr val="FFFFFF"/>
              </a:solidFill>
              <a:latin typeface="Poppins ExtraBold"/>
              <a:ea typeface="Poppins ExtraBold"/>
              <a:cs typeface="Poppins ExtraBold"/>
              <a:sym typeface="Poppins ExtraBold"/>
            </a:endParaRPr>
          </a:p>
        </p:txBody>
      </p:sp>
      <p:pic>
        <p:nvPicPr>
          <p:cNvPr id="82" name="Google Shape;82;p16"/>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sp>
        <p:nvSpPr>
          <p:cNvPr id="88" name="Google Shape;88;p17"/>
          <p:cNvSpPr txBox="1"/>
          <p:nvPr/>
        </p:nvSpPr>
        <p:spPr>
          <a:xfrm>
            <a:off x="637600" y="937725"/>
            <a:ext cx="3677100" cy="6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3100">
                <a:solidFill>
                  <a:schemeClr val="lt1"/>
                </a:solidFill>
                <a:latin typeface="Poppins ExtraBold"/>
                <a:ea typeface="Poppins ExtraBold"/>
                <a:cs typeface="Poppins ExtraBold"/>
                <a:sym typeface="Poppins ExtraBold"/>
              </a:rPr>
              <a:t>Pengertian Git</a:t>
            </a:r>
            <a:endParaRPr sz="3100">
              <a:solidFill>
                <a:schemeClr val="lt1"/>
              </a:solidFill>
              <a:latin typeface="Poppins ExtraBold"/>
              <a:ea typeface="Poppins ExtraBold"/>
              <a:cs typeface="Poppins ExtraBold"/>
              <a:sym typeface="Poppins ExtraBold"/>
            </a:endParaRPr>
          </a:p>
        </p:txBody>
      </p:sp>
      <p:sp>
        <p:nvSpPr>
          <p:cNvPr id="89" name="Google Shape;89;p17"/>
          <p:cNvSpPr txBox="1"/>
          <p:nvPr/>
        </p:nvSpPr>
        <p:spPr>
          <a:xfrm>
            <a:off x="637600" y="1772925"/>
            <a:ext cx="41295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a:solidFill>
                  <a:schemeClr val="lt1"/>
                </a:solidFill>
                <a:latin typeface="Work Sans"/>
                <a:ea typeface="Work Sans"/>
                <a:cs typeface="Work Sans"/>
                <a:sym typeface="Work Sans"/>
              </a:rPr>
              <a:t>Git adalah software berbasis Version Control System (VCS) yang bertugas untuk mencatat perubahan seluruh file atau repository suatu project. VCS berfungsi untuk membantu penyimpanan berupa history tanpa menyimpan file baru, yang tersimpan hanya perubahan data. Sehingga kapasitas penyimpanan file menjadi ringan.</a:t>
            </a:r>
            <a:endParaRPr>
              <a:solidFill>
                <a:schemeClr val="lt1"/>
              </a:solidFill>
              <a:latin typeface="Work Sans"/>
              <a:ea typeface="Work Sans"/>
              <a:cs typeface="Work Sans"/>
              <a:sym typeface="Work Sans"/>
            </a:endParaRPr>
          </a:p>
        </p:txBody>
      </p:sp>
      <p:pic>
        <p:nvPicPr>
          <p:cNvPr id="90" name="Google Shape;90;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1" name="Google Shape;91;p17"/>
          <p:cNvPicPr preferRelativeResize="0"/>
          <p:nvPr/>
        </p:nvPicPr>
        <p:blipFill>
          <a:blip r:embed="rId5">
            <a:alphaModFix/>
          </a:blip>
          <a:stretch>
            <a:fillRect/>
          </a:stretch>
        </p:blipFill>
        <p:spPr>
          <a:xfrm>
            <a:off x="5204225" y="2002800"/>
            <a:ext cx="3601302" cy="1800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04</a:t>
            </a:r>
            <a:endParaRPr sz="1000">
              <a:solidFill>
                <a:schemeClr val="lt1"/>
              </a:solidFill>
              <a:latin typeface="Poppins"/>
              <a:ea typeface="Poppins"/>
              <a:cs typeface="Poppins"/>
              <a:sym typeface="Poppins"/>
            </a:endParaRPr>
          </a:p>
        </p:txBody>
      </p:sp>
      <p:sp>
        <p:nvSpPr>
          <p:cNvPr id="97" name="Google Shape;97;p18"/>
          <p:cNvSpPr txBox="1"/>
          <p:nvPr/>
        </p:nvSpPr>
        <p:spPr>
          <a:xfrm>
            <a:off x="637600" y="937725"/>
            <a:ext cx="7789800" cy="66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3100">
                <a:solidFill>
                  <a:schemeClr val="lt1"/>
                </a:solidFill>
                <a:latin typeface="Poppins ExtraBold"/>
                <a:ea typeface="Poppins ExtraBold"/>
                <a:cs typeface="Poppins ExtraBold"/>
                <a:sym typeface="Poppins ExtraBold"/>
              </a:rPr>
              <a:t>Ilustrasi Version Control System</a:t>
            </a:r>
            <a:endParaRPr sz="3100">
              <a:solidFill>
                <a:schemeClr val="lt1"/>
              </a:solidFill>
              <a:latin typeface="Poppins ExtraBold"/>
              <a:ea typeface="Poppins ExtraBold"/>
              <a:cs typeface="Poppins ExtraBold"/>
              <a:sym typeface="Poppins ExtraBold"/>
            </a:endParaRPr>
          </a:p>
        </p:txBody>
      </p:sp>
      <p:pic>
        <p:nvPicPr>
          <p:cNvPr id="98" name="Google Shape;98;p1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9" name="Google Shape;99;p18"/>
          <p:cNvPicPr preferRelativeResize="0"/>
          <p:nvPr/>
        </p:nvPicPr>
        <p:blipFill>
          <a:blip r:embed="rId5">
            <a:alphaModFix/>
          </a:blip>
          <a:stretch>
            <a:fillRect/>
          </a:stretch>
        </p:blipFill>
        <p:spPr>
          <a:xfrm>
            <a:off x="711226" y="1724674"/>
            <a:ext cx="3046954" cy="2812351"/>
          </a:xfrm>
          <a:prstGeom prst="rect">
            <a:avLst/>
          </a:prstGeom>
          <a:noFill/>
          <a:ln>
            <a:noFill/>
          </a:ln>
        </p:spPr>
      </p:pic>
      <p:pic>
        <p:nvPicPr>
          <p:cNvPr id="100" name="Google Shape;100;p18"/>
          <p:cNvPicPr preferRelativeResize="0"/>
          <p:nvPr/>
        </p:nvPicPr>
        <p:blipFill>
          <a:blip r:embed="rId6">
            <a:alphaModFix/>
          </a:blip>
          <a:stretch>
            <a:fillRect/>
          </a:stretch>
        </p:blipFill>
        <p:spPr>
          <a:xfrm>
            <a:off x="5344227" y="1724674"/>
            <a:ext cx="2849948" cy="2812349"/>
          </a:xfrm>
          <a:prstGeom prst="rect">
            <a:avLst/>
          </a:prstGeom>
          <a:noFill/>
          <a:ln>
            <a:noFill/>
          </a:ln>
        </p:spPr>
      </p:pic>
      <p:sp>
        <p:nvSpPr>
          <p:cNvPr id="101" name="Google Shape;101;p18"/>
          <p:cNvSpPr/>
          <p:nvPr/>
        </p:nvSpPr>
        <p:spPr>
          <a:xfrm>
            <a:off x="4040942" y="2952767"/>
            <a:ext cx="997800" cy="348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7" name="Google Shape;107;p19"/>
          <p:cNvSpPr/>
          <p:nvPr/>
        </p:nvSpPr>
        <p:spPr>
          <a:xfrm>
            <a:off x="585875" y="19300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471700" y="2043976"/>
            <a:ext cx="4957800" cy="1193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None/>
            </a:pPr>
            <a:r>
              <a:rPr lang="en" sz="4200">
                <a:solidFill>
                  <a:srgbClr val="FFFFFF"/>
                </a:solidFill>
                <a:latin typeface="Poppins ExtraBold"/>
                <a:ea typeface="Poppins ExtraBold"/>
                <a:cs typeface="Poppins ExtraBold"/>
                <a:sym typeface="Poppins ExtraBold"/>
              </a:rPr>
              <a:t>Cara Instalasi Git</a:t>
            </a:r>
            <a:endParaRPr sz="4200">
              <a:solidFill>
                <a:srgbClr val="FFFFFF"/>
              </a:solidFill>
              <a:latin typeface="Poppins ExtraBold"/>
              <a:ea typeface="Poppins ExtraBold"/>
              <a:cs typeface="Poppins ExtraBold"/>
              <a:sym typeface="Poppins ExtraBold"/>
            </a:endParaRPr>
          </a:p>
        </p:txBody>
      </p:sp>
      <p:pic>
        <p:nvPicPr>
          <p:cNvPr id="109" name="Google Shape;109;p19"/>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Windows</a:t>
            </a:r>
            <a:endParaRPr sz="3135">
              <a:solidFill>
                <a:srgbClr val="016FBA"/>
              </a:solidFill>
              <a:latin typeface="Poppins ExtraBold"/>
              <a:ea typeface="Poppins ExtraBold"/>
              <a:cs typeface="Poppins ExtraBold"/>
              <a:sym typeface="Poppins ExtraBold"/>
            </a:endParaRPr>
          </a:p>
          <a:p>
            <a:pPr indent="0" lvl="0" marL="0" rtl="0" algn="l">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15" name="Google Shape;115;p20"/>
          <p:cNvSpPr txBox="1"/>
          <p:nvPr/>
        </p:nvSpPr>
        <p:spPr>
          <a:xfrm>
            <a:off x="585550" y="1895775"/>
            <a:ext cx="7545600" cy="28938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Buka </a:t>
            </a:r>
            <a:r>
              <a:rPr lang="en" sz="1600" u="sng">
                <a:solidFill>
                  <a:schemeClr val="hlink"/>
                </a:solidFill>
                <a:latin typeface="Work Sans"/>
                <a:ea typeface="Work Sans"/>
                <a:cs typeface="Work Sans"/>
                <a:sym typeface="Work Sans"/>
                <a:hlinkClick r:id="rId4"/>
              </a:rPr>
              <a:t>https://git-scm.com/download/win</a:t>
            </a:r>
            <a:r>
              <a:rPr lang="en" sz="1600">
                <a:solidFill>
                  <a:srgbClr val="161616"/>
                </a:solidFill>
                <a:latin typeface="Work Sans"/>
                <a:ea typeface="Work Sans"/>
                <a:cs typeface="Work Sans"/>
                <a:sym typeface="Work Sans"/>
              </a:rPr>
              <a:t> </a:t>
            </a:r>
            <a:endParaRPr sz="1600">
              <a:solidFill>
                <a:srgbClr val="161616"/>
              </a:solidFill>
              <a:latin typeface="Work Sans"/>
              <a:ea typeface="Work Sans"/>
              <a:cs typeface="Work Sans"/>
              <a:sym typeface="Work Sans"/>
            </a:endParaRPr>
          </a:p>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Pilih Click here to download</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0" lvl="0" marL="457200" rtl="0" algn="l">
              <a:lnSpc>
                <a:spcPct val="200000"/>
              </a:lnSpc>
              <a:spcBef>
                <a:spcPts val="0"/>
              </a:spcBef>
              <a:spcAft>
                <a:spcPts val="0"/>
              </a:spcAft>
              <a:buNone/>
            </a:pPr>
            <a:r>
              <a:t/>
            </a:r>
            <a:endParaRPr sz="1600">
              <a:solidFill>
                <a:srgbClr val="161616"/>
              </a:solidFill>
              <a:latin typeface="Work Sans"/>
              <a:ea typeface="Work Sans"/>
              <a:cs typeface="Work Sans"/>
              <a:sym typeface="Work Sans"/>
            </a:endParaRPr>
          </a:p>
          <a:p>
            <a:pPr indent="-330200" lvl="0" marL="457200" rtl="0" algn="l">
              <a:lnSpc>
                <a:spcPct val="200000"/>
              </a:lnSpc>
              <a:spcBef>
                <a:spcPts val="0"/>
              </a:spcBef>
              <a:spcAft>
                <a:spcPts val="0"/>
              </a:spcAft>
              <a:buClr>
                <a:srgbClr val="161616"/>
              </a:buClr>
              <a:buSzPts val="1600"/>
              <a:buFont typeface="Work Sans"/>
              <a:buChar char="●"/>
            </a:pPr>
            <a:r>
              <a:rPr lang="en" sz="1600">
                <a:solidFill>
                  <a:srgbClr val="161616"/>
                </a:solidFill>
                <a:latin typeface="Work Sans"/>
                <a:ea typeface="Work Sans"/>
                <a:cs typeface="Work Sans"/>
                <a:sym typeface="Work Sans"/>
              </a:rPr>
              <a:t>Buka hasil download nya</a:t>
            </a:r>
            <a:endParaRPr sz="1600">
              <a:solidFill>
                <a:srgbClr val="161616"/>
              </a:solidFill>
              <a:latin typeface="Work Sans"/>
              <a:ea typeface="Work Sans"/>
              <a:cs typeface="Work Sans"/>
              <a:sym typeface="Work Sans"/>
            </a:endParaRPr>
          </a:p>
        </p:txBody>
      </p:sp>
      <p:sp>
        <p:nvSpPr>
          <p:cNvPr id="116" name="Google Shape;116;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17" name="Google Shape;117;p20"/>
          <p:cNvPicPr preferRelativeResize="0"/>
          <p:nvPr/>
        </p:nvPicPr>
        <p:blipFill>
          <a:blip r:embed="rId5">
            <a:alphaModFix/>
          </a:blip>
          <a:stretch>
            <a:fillRect/>
          </a:stretch>
        </p:blipFill>
        <p:spPr>
          <a:xfrm>
            <a:off x="410098" y="313705"/>
            <a:ext cx="1042226" cy="221575"/>
          </a:xfrm>
          <a:prstGeom prst="rect">
            <a:avLst/>
          </a:prstGeom>
          <a:noFill/>
          <a:ln>
            <a:noFill/>
          </a:ln>
        </p:spPr>
      </p:pic>
      <p:pic>
        <p:nvPicPr>
          <p:cNvPr id="118" name="Google Shape;118;p20"/>
          <p:cNvPicPr preferRelativeResize="0"/>
          <p:nvPr/>
        </p:nvPicPr>
        <p:blipFill>
          <a:blip r:embed="rId6">
            <a:alphaModFix/>
          </a:blip>
          <a:stretch>
            <a:fillRect/>
          </a:stretch>
        </p:blipFill>
        <p:spPr>
          <a:xfrm>
            <a:off x="1168093" y="2954313"/>
            <a:ext cx="6477000" cy="1133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24" name="Google Shape;124;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5" name="Google Shape;125;p21"/>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26" name="Google Shape;126;p21"/>
          <p:cNvPicPr preferRelativeResize="0"/>
          <p:nvPr/>
        </p:nvPicPr>
        <p:blipFill>
          <a:blip r:embed="rId5">
            <a:alphaModFix/>
          </a:blip>
          <a:stretch>
            <a:fillRect/>
          </a:stretch>
        </p:blipFill>
        <p:spPr>
          <a:xfrm>
            <a:off x="447775" y="1464575"/>
            <a:ext cx="4044363" cy="3088238"/>
          </a:xfrm>
          <a:prstGeom prst="rect">
            <a:avLst/>
          </a:prstGeom>
          <a:noFill/>
          <a:ln>
            <a:noFill/>
          </a:ln>
        </p:spPr>
      </p:pic>
      <p:sp>
        <p:nvSpPr>
          <p:cNvPr id="127" name="Google Shape;127;p21"/>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28" name="Google Shape;128;p21"/>
          <p:cNvPicPr preferRelativeResize="0"/>
          <p:nvPr/>
        </p:nvPicPr>
        <p:blipFill>
          <a:blip r:embed="rId6">
            <a:alphaModFix/>
          </a:blip>
          <a:stretch>
            <a:fillRect/>
          </a:stretch>
        </p:blipFill>
        <p:spPr>
          <a:xfrm>
            <a:off x="4795001" y="1473800"/>
            <a:ext cx="3952600" cy="30581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134" name="Google Shape;134;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5" name="Google Shape;135;p22"/>
          <p:cNvSpPr txBox="1"/>
          <p:nvPr>
            <p:ph idx="1" type="body"/>
          </p:nvPr>
        </p:nvSpPr>
        <p:spPr>
          <a:xfrm>
            <a:off x="311700" y="995050"/>
            <a:ext cx="4260300" cy="40632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b="1"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sp>
        <p:nvSpPr>
          <p:cNvPr id="136" name="Google Shape;136;p22"/>
          <p:cNvSpPr txBox="1"/>
          <p:nvPr>
            <p:ph idx="1" type="body"/>
          </p:nvPr>
        </p:nvSpPr>
        <p:spPr>
          <a:xfrm>
            <a:off x="4572000" y="995050"/>
            <a:ext cx="4260300" cy="4063200"/>
          </a:xfrm>
          <a:prstGeom prst="rect">
            <a:avLst/>
          </a:prstGeom>
        </p:spPr>
        <p:txBody>
          <a:bodyPr anchorCtr="0" anchor="t" bIns="45700" lIns="91425" spcFirstLastPara="1" rIns="91425" wrap="square" tIns="45700">
            <a:noAutofit/>
          </a:bodyPr>
          <a:lstStyle/>
          <a:p>
            <a:pPr indent="-323850" lvl="0" marL="457200" rtl="0" algn="l">
              <a:spcBef>
                <a:spcPts val="360"/>
              </a:spcBef>
              <a:spcAft>
                <a:spcPts val="0"/>
              </a:spcAft>
              <a:buClr>
                <a:schemeClr val="dk1"/>
              </a:buClr>
              <a:buSzPts val="1500"/>
              <a:buFont typeface="Inter"/>
              <a:buChar char="●"/>
            </a:pPr>
            <a:r>
              <a:rPr lang="en" sz="1500">
                <a:solidFill>
                  <a:schemeClr val="dk1"/>
                </a:solidFill>
                <a:latin typeface="Poppins"/>
                <a:ea typeface="Poppins"/>
                <a:cs typeface="Poppins"/>
                <a:sym typeface="Poppins"/>
              </a:rPr>
              <a:t>Pilih </a:t>
            </a:r>
            <a:r>
              <a:rPr b="1" lang="en" sz="1500">
                <a:solidFill>
                  <a:schemeClr val="dk1"/>
                </a:solidFill>
                <a:latin typeface="Poppins"/>
                <a:ea typeface="Poppins"/>
                <a:cs typeface="Poppins"/>
                <a:sym typeface="Poppins"/>
              </a:rPr>
              <a:t>Next</a:t>
            </a:r>
            <a:endParaRPr sz="15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t/>
            </a:r>
            <a:endParaRPr sz="1500">
              <a:solidFill>
                <a:schemeClr val="dk1"/>
              </a:solidFill>
              <a:latin typeface="Poppins"/>
              <a:ea typeface="Poppins"/>
              <a:cs typeface="Poppins"/>
              <a:sym typeface="Poppins"/>
            </a:endParaRPr>
          </a:p>
        </p:txBody>
      </p:sp>
      <p:pic>
        <p:nvPicPr>
          <p:cNvPr id="137" name="Google Shape;137;p22"/>
          <p:cNvPicPr preferRelativeResize="0"/>
          <p:nvPr/>
        </p:nvPicPr>
        <p:blipFill>
          <a:blip r:embed="rId5">
            <a:alphaModFix/>
          </a:blip>
          <a:stretch>
            <a:fillRect/>
          </a:stretch>
        </p:blipFill>
        <p:spPr>
          <a:xfrm>
            <a:off x="503550" y="1474438"/>
            <a:ext cx="4044374" cy="3126932"/>
          </a:xfrm>
          <a:prstGeom prst="rect">
            <a:avLst/>
          </a:prstGeom>
          <a:noFill/>
          <a:ln>
            <a:noFill/>
          </a:ln>
        </p:spPr>
      </p:pic>
      <p:pic>
        <p:nvPicPr>
          <p:cNvPr id="138" name="Google Shape;138;p22"/>
          <p:cNvPicPr preferRelativeResize="0"/>
          <p:nvPr/>
        </p:nvPicPr>
        <p:blipFill>
          <a:blip r:embed="rId6">
            <a:alphaModFix/>
          </a:blip>
          <a:stretch>
            <a:fillRect/>
          </a:stretch>
        </p:blipFill>
        <p:spPr>
          <a:xfrm>
            <a:off x="4787925" y="1451938"/>
            <a:ext cx="4044374" cy="31269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